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35"/>
  </p:notesMasterIdLst>
  <p:sldIdLst>
    <p:sldId id="256" r:id="rId2"/>
    <p:sldId id="257" r:id="rId3"/>
    <p:sldId id="302" r:id="rId4"/>
    <p:sldId id="258" r:id="rId5"/>
    <p:sldId id="291" r:id="rId6"/>
    <p:sldId id="260" r:id="rId7"/>
    <p:sldId id="296" r:id="rId8"/>
    <p:sldId id="297" r:id="rId9"/>
    <p:sldId id="298" r:id="rId10"/>
    <p:sldId id="299" r:id="rId11"/>
    <p:sldId id="293" r:id="rId12"/>
    <p:sldId id="263" r:id="rId13"/>
    <p:sldId id="264" r:id="rId14"/>
    <p:sldId id="294" r:id="rId15"/>
    <p:sldId id="301" r:id="rId16"/>
    <p:sldId id="266" r:id="rId17"/>
    <p:sldId id="267" r:id="rId18"/>
    <p:sldId id="268" r:id="rId19"/>
    <p:sldId id="269" r:id="rId20"/>
    <p:sldId id="270" r:id="rId21"/>
    <p:sldId id="271" r:id="rId22"/>
    <p:sldId id="274" r:id="rId23"/>
    <p:sldId id="275" r:id="rId24"/>
    <p:sldId id="276" r:id="rId25"/>
    <p:sldId id="277" r:id="rId26"/>
    <p:sldId id="295" r:id="rId27"/>
    <p:sldId id="278" r:id="rId28"/>
    <p:sldId id="279" r:id="rId29"/>
    <p:sldId id="280" r:id="rId30"/>
    <p:sldId id="281" r:id="rId31"/>
    <p:sldId id="282" r:id="rId32"/>
    <p:sldId id="289" r:id="rId33"/>
    <p:sldId id="288" r:id="rId3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545A"/>
    <a:srgbClr val="FF898B"/>
    <a:srgbClr val="00FA00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014B03-8F40-49A2-A0EB-D18ED94CC971}">
  <a:tblStyle styleId="{54014B03-8F40-49A2-A0EB-D18ED94CC97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94"/>
    <p:restoredTop sz="93566"/>
  </p:normalViewPr>
  <p:slideViewPr>
    <p:cSldViewPr snapToGrid="0" snapToObjects="1">
      <p:cViewPr varScale="1">
        <p:scale>
          <a:sx n="81" d="100"/>
          <a:sy n="81" d="100"/>
        </p:scale>
        <p:origin x="1164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063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</a:t>
            </a:r>
            <a:r>
              <a:rPr lang="en-US" baseline="0" dirty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40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198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153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822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281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165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1888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58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169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90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6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602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437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00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7150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1546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51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34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8182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3411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301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47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55044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2111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8" name="Shape 5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493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2" name="Shape 5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67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35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292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69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059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96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23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3805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027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819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2055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084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349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7264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44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7088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083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719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79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562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8270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838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2205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71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840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5567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1660004-5F62-43F5-8C0A-BDC9AAAF0B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F7061FE-CED0-4F1E-B20C-7AA49EFAC3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4241627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nemoni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72406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lecture 3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Variables, Expressions, and Statements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F972B-1A42-4B0D-8D9E-AE614DB06492}"/>
              </a:ext>
            </a:extLst>
          </p:cNvPr>
          <p:cNvSpPr txBox="1"/>
          <p:nvPr/>
        </p:nvSpPr>
        <p:spPr>
          <a:xfrm>
            <a:off x="10901548" y="6887688"/>
            <a:ext cx="2897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00B0F0"/>
                </a:solidFill>
              </a:rPr>
              <a:t>Vladislav </a:t>
            </a:r>
            <a:r>
              <a:rPr lang="en-US" sz="2400" dirty="0" err="1">
                <a:solidFill>
                  <a:srgbClr val="00B0F0"/>
                </a:solidFill>
              </a:rPr>
              <a:t>Karyukin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7137400" y="5499100"/>
            <a:ext cx="52085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hours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rate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pay = hours * rate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print(pay)</a:t>
            </a:r>
          </a:p>
        </p:txBody>
      </p:sp>
      <p:sp>
        <p:nvSpPr>
          <p:cNvPr id="528" name="Shape 528"/>
          <p:cNvSpPr txBox="1"/>
          <p:nvPr/>
        </p:nvSpPr>
        <p:spPr>
          <a:xfrm>
            <a:off x="11531600" y="1676400"/>
            <a:ext cx="2109786" cy="233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</a:p>
        </p:txBody>
      </p:sp>
      <p:sp>
        <p:nvSpPr>
          <p:cNvPr id="529" name="Shape 529"/>
          <p:cNvSpPr txBox="1"/>
          <p:nvPr/>
        </p:nvSpPr>
        <p:spPr>
          <a:xfrm>
            <a:off x="1505339" y="6057900"/>
            <a:ext cx="424913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</a:t>
            </a:r>
            <a:r>
              <a:rPr lang="en-US" sz="38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are these bits of 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code doing?</a:t>
            </a:r>
          </a:p>
        </p:txBody>
      </p:sp>
    </p:spTree>
    <p:extLst>
      <p:ext uri="{BB962C8B-B14F-4D97-AF65-F5344CB8AC3E}">
        <p14:creationId xmlns:p14="http://schemas.microsoft.com/office/powerpoint/2010/main" val="97237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Sentences or Lines</a:t>
            </a:r>
          </a:p>
        </p:txBody>
      </p:sp>
      <p:sp>
        <p:nvSpPr>
          <p:cNvPr id="509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1322915" y="7037422"/>
            <a:ext cx="234149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4696365" y="7037422"/>
            <a:ext cx="2197200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8080914" y="7088222"/>
            <a:ext cx="245588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42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11589607" y="7103710"/>
            <a:ext cx="3009992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7213600" y="2717800"/>
            <a:ext cx="8807450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</a:t>
            </a:r>
            <a:r>
              <a:rPr lang="en-US" sz="5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tatement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with expression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statement</a:t>
            </a: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09855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Statements</a:t>
            </a:r>
          </a:p>
        </p:txBody>
      </p:sp>
      <p:sp>
        <p:nvSpPr>
          <p:cNvPr id="313" name="Shape 313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3143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abin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assign a value to a variable using the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(=)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SzPct val="100000"/>
              <a:buFont typeface="Cabin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assignment statement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consists of an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expression on the </a:t>
            </a:r>
            <a:b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right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 side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a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store the result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4252109" y="6134100"/>
            <a:ext cx="10078835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3.9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( 1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-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)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5248625" y="6081811"/>
            <a:ext cx="6324599" cy="1066799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581025" y="6354649"/>
            <a:ext cx="7724775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ight side is an expression. </a:t>
            </a:r>
            <a:b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Once</a:t>
            </a:r>
            <a:r>
              <a:rPr lang="en-US" sz="3600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expression is evaluated,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result is placed in (assigned to) x.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26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7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29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>
            <a:stCxn id="332" idx="0"/>
          </p:cNvCxnSpPr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5" name="Shape 335"/>
          <p:cNvSpPr txBox="1"/>
          <p:nvPr/>
        </p:nvSpPr>
        <p:spPr>
          <a:xfrm>
            <a:off x="581025" y="1085850"/>
            <a:ext cx="65785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variable is a memory location used to store a value (</a:t>
            </a: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cxnSp>
        <p:nvCxnSpPr>
          <p:cNvPr id="24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0.6    0.936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31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18" name="Shape 348"/>
          <p:cNvCxnSpPr/>
          <p:nvPr/>
        </p:nvCxnSpPr>
        <p:spPr>
          <a:xfrm flipH="1">
            <a:off x="10944311" y="1039812"/>
            <a:ext cx="763500" cy="8859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" name="Shape 349"/>
          <p:cNvCxnSpPr/>
          <p:nvPr/>
        </p:nvCxnSpPr>
        <p:spPr>
          <a:xfrm>
            <a:off x="10944225" y="1022350"/>
            <a:ext cx="572999" cy="7986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" name="Shape 343"/>
          <p:cNvSpPr txBox="1"/>
          <p:nvPr/>
        </p:nvSpPr>
        <p:spPr>
          <a:xfrm>
            <a:off x="618357" y="5851475"/>
            <a:ext cx="7663862" cy="207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</a:t>
            </a: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ight side is an expression.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Once the expression is evaluated,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result is placed in (assigned to) the variable on the left side (i.e., x).</a:t>
            </a:r>
          </a:p>
        </p:txBody>
      </p:sp>
      <p:sp>
        <p:nvSpPr>
          <p:cNvPr id="21" name="Shape 346"/>
          <p:cNvSpPr txBox="1"/>
          <p:nvPr/>
        </p:nvSpPr>
        <p:spPr>
          <a:xfrm>
            <a:off x="581025" y="850900"/>
            <a:ext cx="7504111" cy="2159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variable is a memory location used to store a value.  The value stored in a variable can be updated by replacing the old value (</a:t>
            </a:r>
            <a:r>
              <a:rPr lang="en-US" sz="32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with a new value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2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).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4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5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" name="Shape 330"/>
          <p:cNvCxnSpPr/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2023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FFD966"/>
                </a:solidFill>
              </a:rPr>
              <a:t>Expressions</a:t>
            </a:r>
            <a:r>
              <a:rPr lang="is-IS" sz="7200" dirty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9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Numeric Expressions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90360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Because of the lack of mathematical symbols on computer keyboards - we use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computer-speak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express the classic math operations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Asterisk is multiplication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Exponentiation (raise to a power) looks different than in math</a:t>
            </a:r>
          </a:p>
        </p:txBody>
      </p:sp>
      <p:graphicFrame>
        <p:nvGraphicFramePr>
          <p:cNvPr id="356" name="Shape 356"/>
          <p:cNvGraphicFramePr/>
          <p:nvPr>
            <p:extLst>
              <p:ext uri="{D42A27DB-BD31-4B8C-83A1-F6EECF244321}">
                <p14:modId xmlns:p14="http://schemas.microsoft.com/office/powerpoint/2010/main" val="1444946014"/>
              </p:ext>
            </p:extLst>
          </p:nvPr>
        </p:nvGraphicFramePr>
        <p:xfrm>
          <a:off x="10337800" y="2289175"/>
          <a:ext cx="5025250" cy="556727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239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/>
        </p:nvSpPr>
        <p:spPr>
          <a:xfrm>
            <a:off x="1727200" y="2230157"/>
            <a:ext cx="4460999" cy="530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440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5280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5.28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7073900" y="2298700"/>
            <a:ext cx="40266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%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64</a:t>
            </a:r>
          </a:p>
        </p:txBody>
      </p:sp>
      <p:graphicFrame>
        <p:nvGraphicFramePr>
          <p:cNvPr id="363" name="Shape 363"/>
          <p:cNvGraphicFramePr/>
          <p:nvPr/>
        </p:nvGraphicFramePr>
        <p:xfrm>
          <a:off x="11783875" y="2965450"/>
          <a:ext cx="3752000" cy="455612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18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64" name="Shape 364"/>
          <p:cNvCxnSpPr/>
          <p:nvPr/>
        </p:nvCxnSpPr>
        <p:spPr>
          <a:xfrm>
            <a:off x="8432800" y="6225788"/>
            <a:ext cx="12699" cy="595311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rot="10800000" flipH="1">
            <a:off x="8432800" y="6210300"/>
            <a:ext cx="2035175" cy="25399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7807325" y="62738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8572500" y="62738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23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8816975" y="5605462"/>
            <a:ext cx="110013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R 3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8572500" y="67310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20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8496300" y="7440611"/>
            <a:ext cx="584200" cy="0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8801100" y="75057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Numeric Expressions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Order of Evaluation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000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we string operators together - Python must know which one to do first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called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Which operator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takes precedence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over the others?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3756025" y="6640900"/>
            <a:ext cx="87439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4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= 1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+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2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-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5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 Rules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Highest precedence rule to lowest precedence rule: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Parentheses are always respected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Exponentiation (raise to a power)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Multiplication, Division, and Remainder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Addition and Subtraction</a:t>
            </a:r>
          </a:p>
          <a:p>
            <a:pPr marL="1041400" marR="0" lvl="1" indent="-3456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Left to right</a:t>
            </a:r>
          </a:p>
        </p:txBody>
      </p:sp>
      <p:grpSp>
        <p:nvGrpSpPr>
          <p:cNvPr id="386" name="Shape 386"/>
          <p:cNvGrpSpPr/>
          <p:nvPr/>
        </p:nvGrpSpPr>
        <p:grpSpPr>
          <a:xfrm>
            <a:off x="12079286" y="3276578"/>
            <a:ext cx="3338701" cy="3020428"/>
            <a:chOff x="0" y="-349272"/>
            <a:chExt cx="2522536" cy="3020428"/>
          </a:xfrm>
        </p:grpSpPr>
        <p:sp>
          <p:nvSpPr>
            <p:cNvPr id="387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388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070626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</a:p>
        </p:txBody>
      </p:sp>
      <p:sp>
        <p:nvSpPr>
          <p:cNvPr id="251" name="Shape 25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Fixed values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such as numbers, letters, and strings, are called </a:t>
            </a:r>
            <a:r>
              <a:rPr lang="en-US" sz="3600" b="0" i="0" u="none" strike="noStrike" cap="none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  <a:r>
              <a:rPr lang="en-US" sz="3600" b="0" i="0" u="none" strike="noStrike" cap="none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because their value does not change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Numeric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as you expect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</a:t>
            </a:r>
            <a:r>
              <a: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constants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use single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quotes (')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 double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quotes (")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10115550" y="5041900"/>
            <a:ext cx="5986463" cy="3125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'Hello world'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world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10307636" y="990600"/>
            <a:ext cx="46275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** 3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4 * 5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0891836" y="2540000"/>
            <a:ext cx="40433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8 / 4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* 5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>
            <a:off x="11917975" y="1686224"/>
            <a:ext cx="277199" cy="837900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1298236" y="4000500"/>
            <a:ext cx="32178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 5</a:t>
            </a:r>
          </a:p>
        </p:txBody>
      </p:sp>
      <p:cxnSp>
        <p:nvCxnSpPr>
          <p:cNvPr id="400" name="Shape 400"/>
          <p:cNvCxnSpPr/>
          <p:nvPr/>
        </p:nvCxnSpPr>
        <p:spPr>
          <a:xfrm flipV="1">
            <a:off x="12322173" y="3348026"/>
            <a:ext cx="74752" cy="65247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1590336" y="5638800"/>
            <a:ext cx="225901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+ 10</a:t>
            </a:r>
          </a:p>
        </p:txBody>
      </p:sp>
      <p:cxnSp>
        <p:nvCxnSpPr>
          <p:cNvPr id="402" name="Shape 402"/>
          <p:cNvCxnSpPr>
            <a:endCxn id="399" idx="2"/>
          </p:cNvCxnSpPr>
          <p:nvPr/>
        </p:nvCxnSpPr>
        <p:spPr>
          <a:xfrm flipV="1">
            <a:off x="12785524" y="4800599"/>
            <a:ext cx="121644" cy="86372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3" name="Shape 403"/>
          <p:cNvSpPr txBox="1"/>
          <p:nvPr/>
        </p:nvSpPr>
        <p:spPr>
          <a:xfrm>
            <a:off x="12085636" y="6934200"/>
            <a:ext cx="723900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11</a:t>
            </a:r>
          </a:p>
        </p:txBody>
      </p:sp>
      <p:cxnSp>
        <p:nvCxnSpPr>
          <p:cNvPr id="404" name="Shape 404"/>
          <p:cNvCxnSpPr/>
          <p:nvPr/>
        </p:nvCxnSpPr>
        <p:spPr>
          <a:xfrm rot="10800000">
            <a:off x="12225274" y="6308749"/>
            <a:ext cx="96899" cy="7080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455723" y="1309675"/>
            <a:ext cx="7351799" cy="2955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 = 1 + 2 ** 3 / 4 *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11.0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grpSp>
        <p:nvGrpSpPr>
          <p:cNvPr id="18" name="Shape 386"/>
          <p:cNvGrpSpPr/>
          <p:nvPr/>
        </p:nvGrpSpPr>
        <p:grpSpPr>
          <a:xfrm>
            <a:off x="3242938" y="4450596"/>
            <a:ext cx="3338701" cy="3020428"/>
            <a:chOff x="0" y="-349272"/>
            <a:chExt cx="2522536" cy="3020428"/>
          </a:xfrm>
        </p:grpSpPr>
        <p:sp>
          <p:nvSpPr>
            <p:cNvPr id="19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20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62166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</a:t>
            </a:r>
          </a:p>
        </p:txBody>
      </p:sp>
      <p:sp>
        <p:nvSpPr>
          <p:cNvPr id="411" name="Shape 411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5067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the rules top to bottom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writing code - use parentheses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writing code - keep mathematical expressions simple enough that they are easy to understand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 long series of mathematical operations up to make them more clear</a:t>
            </a:r>
          </a:p>
        </p:txBody>
      </p:sp>
      <p:grpSp>
        <p:nvGrpSpPr>
          <p:cNvPr id="412" name="Shape 412"/>
          <p:cNvGrpSpPr/>
          <p:nvPr/>
        </p:nvGrpSpPr>
        <p:grpSpPr>
          <a:xfrm>
            <a:off x="11767343" y="1543050"/>
            <a:ext cx="3249614" cy="2324099"/>
            <a:chOff x="0" y="0"/>
            <a:chExt cx="2541586" cy="2324099"/>
          </a:xfrm>
        </p:grpSpPr>
        <p:sp>
          <p:nvSpPr>
            <p:cNvPr id="413" name="Shape 413"/>
            <p:cNvSpPr txBox="1"/>
            <p:nvPr/>
          </p:nvSpPr>
          <p:spPr>
            <a:xfrm>
              <a:off x="0" y="0"/>
              <a:ext cx="2262187" cy="2324099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1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414" name="Shape 414"/>
            <p:cNvCxnSpPr/>
            <p:nvPr/>
          </p:nvCxnSpPr>
          <p:spPr>
            <a:xfrm rot="10800000">
              <a:off x="2522536" y="134936"/>
              <a:ext cx="19049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Does 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Mean?</a:t>
            </a:r>
          </a:p>
        </p:txBody>
      </p:sp>
      <p:sp>
        <p:nvSpPr>
          <p:cNvPr id="436" name="Shape 436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85407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Python variables, literals, and constants have a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knows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difference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between an integer number and a string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example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means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addition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something is a number and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something is a string 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9696450" y="3224956"/>
            <a:ext cx="60767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1 + 4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hello there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9322576" y="7694909"/>
            <a:ext cx="62145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 = put together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82282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 Matters</a:t>
            </a:r>
          </a:p>
        </p:txBody>
      </p:sp>
      <p:sp>
        <p:nvSpPr>
          <p:cNvPr id="444" name="Shape 444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71691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knows what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everything is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operations are prohibited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cannot </a:t>
            </a:r>
            <a:r>
              <a:rPr lang="en-US" sz="3600" b="0" i="0" u="none" strike="noStrike" cap="none" dirty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 1</a:t>
            </a:r>
            <a:r>
              <a:rPr lang="en-US" sz="3600" b="0" i="0" u="none" strike="noStrike" cap="none" dirty="0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a string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ask Python what type something is by using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8586779" y="2120900"/>
            <a:ext cx="7315200" cy="6046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implicitly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('hello')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Several Types of Numbers</a:t>
            </a:r>
          </a:p>
        </p:txBody>
      </p:sp>
      <p:sp>
        <p:nvSpPr>
          <p:cNvPr id="451" name="Shape 451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83502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Numbers have two main types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whole numbers: 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-14, -2, 0, 1, 100, 401233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Floating Point Numbers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have  decimal parts:  -2.5 , 0.0, 98.6, 14.0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are other number types - they are variations on float and integer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10598100" y="2235993"/>
            <a:ext cx="5238599" cy="5829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98.6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(1.0)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 Conversions</a:t>
            </a:r>
          </a:p>
        </p:txBody>
      </p:sp>
      <p:sp>
        <p:nvSpPr>
          <p:cNvPr id="458" name="Shape 45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692150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you put an integer and floating point in an expression, the integer is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implicitly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converted to a float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control this with the built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functions </a:t>
            </a: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and float()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9048750" y="1890711"/>
            <a:ext cx="7010399" cy="598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199.0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91852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 Division</a:t>
            </a:r>
          </a:p>
        </p:txBody>
      </p:sp>
      <p:sp>
        <p:nvSpPr>
          <p:cNvPr id="421" name="Shape 421"/>
          <p:cNvSpPr txBox="1">
            <a:spLocks noGrp="1"/>
          </p:cNvSpPr>
          <p:nvPr>
            <p:ph idx="1"/>
          </p:nvPr>
        </p:nvSpPr>
        <p:spPr>
          <a:xfrm>
            <a:off x="812800" y="2457449"/>
            <a:ext cx="8235950" cy="39052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 division produces a floating point result</a:t>
            </a:r>
          </a:p>
        </p:txBody>
      </p:sp>
      <p:sp>
        <p:nvSpPr>
          <p:cNvPr id="422" name="Shape 422"/>
          <p:cNvSpPr txBox="1"/>
          <p:nvPr/>
        </p:nvSpPr>
        <p:spPr>
          <a:xfrm>
            <a:off x="9527775" y="2647950"/>
            <a:ext cx="6417075" cy="46863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4.5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10.0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99.0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812800" y="7334251"/>
            <a:ext cx="71477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was different in Python 2.x</a:t>
            </a:r>
          </a:p>
        </p:txBody>
      </p:sp>
    </p:spTree>
    <p:extLst>
      <p:ext uri="{BB962C8B-B14F-4D97-AF65-F5344CB8AC3E}">
        <p14:creationId xmlns:p14="http://schemas.microsoft.com/office/powerpoint/2010/main" val="524514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7283450" cy="2166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Conversions</a:t>
            </a:r>
          </a:p>
        </p:txBody>
      </p:sp>
      <p:sp>
        <p:nvSpPr>
          <p:cNvPr id="465" name="Shape 465"/>
          <p:cNvSpPr txBox="1">
            <a:spLocks noGrp="1"/>
          </p:cNvSpPr>
          <p:nvPr>
            <p:ph idx="1"/>
          </p:nvPr>
        </p:nvSpPr>
        <p:spPr>
          <a:xfrm>
            <a:off x="812800" y="3105150"/>
            <a:ext cx="7283450" cy="506253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also use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convert between strings and integers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will get an </a:t>
            </a: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error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the string does not contain numeric characters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8470900" y="730250"/>
            <a:ext cx="7607300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implicitly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with base 10: 'x'</a:t>
            </a:r>
            <a:endParaRPr lang="en-US" sz="2600" i="0" u="none" strike="noStrike" cap="none" dirty="0">
              <a:solidFill>
                <a:srgbClr val="E06666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652465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User Input</a:t>
            </a:r>
          </a:p>
        </p:txBody>
      </p:sp>
      <p:sp>
        <p:nvSpPr>
          <p:cNvPr id="472" name="Shape 472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6864350" cy="52959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787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instruct Python to pause and read data from the user using the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input()</a:t>
            </a:r>
            <a:r>
              <a:rPr lang="en-US" sz="3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</a:t>
            </a:r>
          </a:p>
          <a:p>
            <a:pPr marL="1104900" marR="0" lvl="0" indent="-7874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input()</a:t>
            </a:r>
            <a:r>
              <a:rPr lang="en-US" sz="3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returns a string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8822673" y="3226594"/>
            <a:ext cx="7077727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Who are you?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'Welcome',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9385497" y="5781676"/>
            <a:ext cx="4679870" cy="1921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Who are you?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Welcome Chuck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521950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Converting User Input</a:t>
            </a:r>
          </a:p>
        </p:txBody>
      </p:sp>
      <p:sp>
        <p:nvSpPr>
          <p:cNvPr id="480" name="Shape 480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7245350" cy="603408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787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we want to read a number from the user, we must convert it from a string to a number using a type conversion function</a:t>
            </a:r>
          </a:p>
          <a:p>
            <a:pPr marL="1104900" marR="0" lvl="0" indent="-78740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Later we will deal with bad input data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8862999" y="3683000"/>
            <a:ext cx="6831899" cy="177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Europe floor?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'US floor',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198100" y="6515100"/>
            <a:ext cx="45699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Europe floor? </a:t>
            </a:r>
            <a:r>
              <a:rPr lang="en-US" sz="3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 floor 1</a:t>
            </a:r>
          </a:p>
        </p:txBody>
      </p:sp>
      <p:pic>
        <p:nvPicPr>
          <p:cNvPr id="483" name="Shape 4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53875" y="1193800"/>
            <a:ext cx="3174900" cy="21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</a:p>
        </p:txBody>
      </p:sp>
      <p:sp>
        <p:nvSpPr>
          <p:cNvPr id="502" name="Shape 502"/>
          <p:cNvSpPr txBox="1">
            <a:spLocks noGrp="1"/>
          </p:cNvSpPr>
          <p:nvPr>
            <p:ph idx="1"/>
          </p:nvPr>
        </p:nvSpPr>
        <p:spPr>
          <a:xfrm>
            <a:off x="812800" y="2529191"/>
            <a:ext cx="14630400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cannot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variable names / identifiers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3346315" y="3482501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del 	global 	not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in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975938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Comments in Python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Anything after a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ignored by Python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Why comment?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Describe what is going to happen in a sequence of code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Document who wrote the code or other ancillary information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Turn off a line of code - perhaps temporarily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4241800" y="685801"/>
            <a:ext cx="8234400" cy="7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Get the name of the file and open 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name = input('Enter file:')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Count word frequency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Find the most common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All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45390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541" name="Shape 541"/>
          <p:cNvSpPr txBox="1">
            <a:spLocks noGrp="1"/>
          </p:cNvSpPr>
          <p:nvPr>
            <p:ph idx="1"/>
          </p:nvPr>
        </p:nvSpPr>
        <p:spPr>
          <a:xfrm>
            <a:off x="1362894" y="2659529"/>
            <a:ext cx="6427286" cy="550815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Reserved words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 (mnemonic)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Operators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 precedence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543" name="Shape 543"/>
          <p:cNvSpPr txBox="1">
            <a:spLocks noGrp="1"/>
          </p:cNvSpPr>
          <p:nvPr>
            <p:ph type="body" idx="4294967295"/>
          </p:nvPr>
        </p:nvSpPr>
        <p:spPr>
          <a:xfrm>
            <a:off x="9723438" y="2659063"/>
            <a:ext cx="6532562" cy="53959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Integer Division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Conversion between types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User input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Comments (#)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/>
          <p:nvPr/>
        </p:nvSpPr>
        <p:spPr>
          <a:xfrm>
            <a:off x="687387" y="985837"/>
            <a:ext cx="272732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Exercise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2908300" y="2413000"/>
            <a:ext cx="10706100" cy="44496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Write a program to prompt the user for hours and rate per hour to compute gross pay.</a:t>
            </a:r>
            <a:b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35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2.75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96.25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 named place in the memory where a programmer can store data and later retrieve the data using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“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Programmers get to choose the names of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change the contents of 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a later statement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2624125" y="8034325"/>
            <a:ext cx="3789000" cy="8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480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 named place in the memory where a programmer can store data and later retrieve the data using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“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</a:t>
            </a:r>
            <a:r>
              <a:rPr lang="en-US" sz="3200" b="0" i="0" u="none" strike="noStrike" cap="none" dirty="0">
                <a:solidFill>
                  <a:schemeClr val="lt1"/>
                </a:solidFill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Programmers get to choose the names of the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change the contents of a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 </a:t>
            </a: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a later statement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grpSp>
        <p:nvGrpSpPr>
          <p:cNvPr id="10" name="Shape 276"/>
          <p:cNvGrpSpPr/>
          <p:nvPr/>
        </p:nvGrpSpPr>
        <p:grpSpPr>
          <a:xfrm>
            <a:off x="10690224" y="5319702"/>
            <a:ext cx="763600" cy="903398"/>
            <a:chOff x="0" y="0"/>
            <a:chExt cx="762000" cy="901775"/>
          </a:xfrm>
        </p:grpSpPr>
        <p:cxnSp>
          <p:nvCxnSpPr>
            <p:cNvPr id="11" name="Shape 277"/>
            <p:cNvCxnSpPr/>
            <p:nvPr/>
          </p:nvCxnSpPr>
          <p:spPr>
            <a:xfrm flipH="1">
              <a:off x="0" y="15875"/>
              <a:ext cx="762000" cy="885900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" name="Shape 278"/>
            <p:cNvCxnSpPr/>
            <p:nvPr/>
          </p:nvCxnSpPr>
          <p:spPr>
            <a:xfrm>
              <a:off x="0" y="0"/>
              <a:ext cx="571500" cy="796799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3" name="Shape 279"/>
          <p:cNvSpPr txBox="1"/>
          <p:nvPr/>
        </p:nvSpPr>
        <p:spPr>
          <a:xfrm>
            <a:off x="11852275" y="5256202"/>
            <a:ext cx="1669799" cy="93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5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</a:t>
            </a:r>
          </a:p>
        </p:txBody>
      </p:sp>
      <p:sp>
        <p:nvSpPr>
          <p:cNvPr id="14" name="Shape 263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r>
              <a:rPr lang="en-US" sz="4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80496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Variable Name Rules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3124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949706" indent="-571500">
              <a:spcBef>
                <a:spcPts val="0"/>
              </a:spcBef>
              <a:buSzPct val="100000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Must start with a letter or underscore _ </a:t>
            </a:r>
          </a:p>
          <a:p>
            <a:pPr marL="949706" indent="-571500">
              <a:buSzPct val="100000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Must consist of letters, numbers, and underscores</a:t>
            </a:r>
          </a:p>
          <a:p>
            <a:pPr marL="949706" indent="-571500">
              <a:buSzPct val="100000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Case Sensitive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4291" y="5500691"/>
            <a:ext cx="115515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Good: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 eggs   spam23    _speed</a:t>
            </a:r>
          </a:p>
          <a:p>
            <a:r>
              <a:rPr lang="en-US" sz="3600" dirty="0">
                <a:solidFill>
                  <a:srgbClr val="FF545A"/>
                </a:solidFill>
                <a:latin typeface="Courier" charset="0"/>
                <a:ea typeface="Courier" charset="0"/>
                <a:cs typeface="Courier" charset="0"/>
              </a:rPr>
              <a:t>Bad:</a:t>
            </a:r>
            <a:r>
              <a:rPr lang="en-US" sz="3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23spam     #sign  var.12</a:t>
            </a:r>
          </a:p>
          <a:p>
            <a:r>
              <a:rPr lang="en-US" sz="360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Different: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Spam   SPAM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Mnemonic Variable Names</a:t>
            </a:r>
          </a:p>
        </p:txBody>
      </p:sp>
      <p:sp>
        <p:nvSpPr>
          <p:cNvPr id="507" name="Shape 507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9958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6033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Since we programmers are given a choice in how we choose our variable names, there is a bit of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best practice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name variables to help us remember what we intend to store in them (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mnemonic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 aid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1104900" marR="0" lvl="0" indent="-6033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can confuse beginning students because well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named variables often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sound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so good that they must be keywords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3980350" y="7521575"/>
            <a:ext cx="82953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http://en.wikipedia.org/wiki/Mnemonic </a:t>
            </a:r>
          </a:p>
        </p:txBody>
      </p:sp>
    </p:spTree>
    <p:extLst>
      <p:ext uri="{BB962C8B-B14F-4D97-AF65-F5344CB8AC3E}">
        <p14:creationId xmlns:p14="http://schemas.microsoft.com/office/powerpoint/2010/main" val="135090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1536700" y="6057900"/>
            <a:ext cx="38604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</a:t>
            </a:r>
            <a:r>
              <a:rPr lang="en-US" sz="38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this bit of 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code doing?</a:t>
            </a:r>
          </a:p>
        </p:txBody>
      </p:sp>
    </p:spTree>
    <p:extLst>
      <p:ext uri="{BB962C8B-B14F-4D97-AF65-F5344CB8AC3E}">
        <p14:creationId xmlns:p14="http://schemas.microsoft.com/office/powerpoint/2010/main" val="1538418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11531600" y="1676400"/>
            <a:ext cx="21098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</a:p>
        </p:txBody>
      </p:sp>
      <p:sp>
        <p:nvSpPr>
          <p:cNvPr id="521" name="Shape 521"/>
          <p:cNvSpPr txBox="1"/>
          <p:nvPr/>
        </p:nvSpPr>
        <p:spPr>
          <a:xfrm>
            <a:off x="1536700" y="6057900"/>
            <a:ext cx="418641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</a:t>
            </a:r>
            <a:r>
              <a:rPr lang="en-US" sz="38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are these bits of </a:t>
            </a: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code doing?</a:t>
            </a:r>
          </a:p>
        </p:txBody>
      </p:sp>
    </p:spTree>
    <p:extLst>
      <p:ext uri="{BB962C8B-B14F-4D97-AF65-F5344CB8AC3E}">
        <p14:creationId xmlns:p14="http://schemas.microsoft.com/office/powerpoint/2010/main" val="1435388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527</TotalTime>
  <Words>1845</Words>
  <Application>Microsoft Office PowerPoint</Application>
  <PresentationFormat>Произвольный</PresentationFormat>
  <Paragraphs>357</Paragraphs>
  <Slides>33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Cabin</vt:lpstr>
      <vt:lpstr>Century Gothic</vt:lpstr>
      <vt:lpstr>Courier</vt:lpstr>
      <vt:lpstr>Gill Sans</vt:lpstr>
      <vt:lpstr>Wingdings 3</vt:lpstr>
      <vt:lpstr>Ион</vt:lpstr>
      <vt:lpstr>The lecture 3 Variables, Expressions, and Statements</vt:lpstr>
      <vt:lpstr>Constants</vt:lpstr>
      <vt:lpstr>Reserved Words</vt:lpstr>
      <vt:lpstr>Variables</vt:lpstr>
      <vt:lpstr>Variables</vt:lpstr>
      <vt:lpstr>Python Variable Name Rules</vt:lpstr>
      <vt:lpstr>Mnemonic Variable Names</vt:lpstr>
      <vt:lpstr>Презентация PowerPoint</vt:lpstr>
      <vt:lpstr>Презентация PowerPoint</vt:lpstr>
      <vt:lpstr>Презентация PowerPoint</vt:lpstr>
      <vt:lpstr>Sentences or Lines</vt:lpstr>
      <vt:lpstr>Assignment Statements</vt:lpstr>
      <vt:lpstr>Презентация PowerPoint</vt:lpstr>
      <vt:lpstr>Презентация PowerPoint</vt:lpstr>
      <vt:lpstr>Expressions…</vt:lpstr>
      <vt:lpstr>Numeric Expressions</vt:lpstr>
      <vt:lpstr>Numeric Expressions</vt:lpstr>
      <vt:lpstr>Order of Evaluation</vt:lpstr>
      <vt:lpstr>Operator Precedence Rules</vt:lpstr>
      <vt:lpstr>Презентация PowerPoint</vt:lpstr>
      <vt:lpstr>Operator Precedence</vt:lpstr>
      <vt:lpstr>What Does “Type” Mean?</vt:lpstr>
      <vt:lpstr>Type Matters</vt:lpstr>
      <vt:lpstr>Several Types of Numbers</vt:lpstr>
      <vt:lpstr>Type Conversions</vt:lpstr>
      <vt:lpstr>Integer Division</vt:lpstr>
      <vt:lpstr>String Conversions</vt:lpstr>
      <vt:lpstr>User Input</vt:lpstr>
      <vt:lpstr>Converting User Input</vt:lpstr>
      <vt:lpstr>Comments in Python</vt:lpstr>
      <vt:lpstr>Презентация PowerPoint</vt:lpstr>
      <vt:lpstr>Summary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Expressions, and Statements</dc:title>
  <cp:lastModifiedBy>Владислав Карюкин</cp:lastModifiedBy>
  <cp:revision>75</cp:revision>
  <cp:lastPrinted>2016-11-29T05:21:41Z</cp:lastPrinted>
  <dcterms:modified xsi:type="dcterms:W3CDTF">2021-09-09T10:47:03Z</dcterms:modified>
</cp:coreProperties>
</file>